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62" r:id="rId4"/>
    <p:sldId id="270" r:id="rId5"/>
    <p:sldId id="264" r:id="rId6"/>
    <p:sldId id="266" r:id="rId7"/>
    <p:sldId id="263" r:id="rId8"/>
  </p:sldIdLst>
  <p:sldSz cx="5029200" cy="5029200"/>
  <p:notesSz cx="6858000" cy="9144000"/>
  <p:embeddedFontLst>
    <p:embeddedFont>
      <p:font typeface="Arimo" panose="020B0604020202020204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ora" pitchFamily="2" charset="77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Playfair Display" pitchFamily="2" charset="77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4" autoAdjust="0"/>
    <p:restoredTop sz="94648" autoAdjust="0"/>
  </p:normalViewPr>
  <p:slideViewPr>
    <p:cSldViewPr>
      <p:cViewPr varScale="1">
        <p:scale>
          <a:sx n="224" d="100"/>
          <a:sy n="224" d="100"/>
        </p:scale>
        <p:origin x="3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1AB23-8330-6A47-BE3A-F0837D94F7B9}" type="datetimeFigureOut">
              <a:rPr lang="es-ES" smtClean="0"/>
              <a:t>3/7/21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E2CCB-6255-1246-AA9C-1B4982124C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13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E2CCB-6255-1246-AA9C-1B4982124C5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96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E2CCB-6255-1246-AA9C-1B4982124C5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75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E2CCB-6255-1246-AA9C-1B4982124C5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51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E2CCB-6255-1246-AA9C-1B4982124C5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82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E2CCB-6255-1246-AA9C-1B4982124C5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9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healthdonosti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alphaModFix amt="42000"/>
          </a:blip>
          <a:srcRect t="8036"/>
          <a:stretch/>
        </p:blipFill>
        <p:spPr>
          <a:xfrm>
            <a:off x="0" y="12000"/>
            <a:ext cx="5029200" cy="2014338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8015" y="2015642"/>
            <a:ext cx="5029201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TextBox 4"/>
          <p:cNvSpPr txBox="1"/>
          <p:nvPr/>
        </p:nvSpPr>
        <p:spPr>
          <a:xfrm>
            <a:off x="1960158" y="2781827"/>
            <a:ext cx="1119684" cy="133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80" dirty="0">
                <a:solidFill>
                  <a:srgbClr val="00000D"/>
                </a:solidFill>
                <a:latin typeface="Playfair Display"/>
              </a:rPr>
              <a:t>VI Jornada</a:t>
            </a:r>
            <a:r>
              <a:rPr lang="en-US" sz="699" spc="34" dirty="0">
                <a:solidFill>
                  <a:srgbClr val="00000D"/>
                </a:solidFill>
                <a:latin typeface="Playfair Display"/>
              </a:rPr>
              <a:t> </a:t>
            </a:r>
          </a:p>
          <a:p>
            <a:pPr algn="ctr">
              <a:lnSpc>
                <a:spcPts val="1540"/>
              </a:lnSpc>
            </a:pPr>
            <a:endParaRPr lang="en-US" sz="699" spc="34" dirty="0">
              <a:solidFill>
                <a:srgbClr val="00000D"/>
              </a:solidFill>
              <a:latin typeface="Playfair Display"/>
            </a:endParaRPr>
          </a:p>
          <a:p>
            <a:pPr algn="ctr">
              <a:lnSpc>
                <a:spcPts val="1540"/>
              </a:lnSpc>
            </a:pPr>
            <a:endParaRPr lang="en-US" sz="699" spc="34" dirty="0">
              <a:solidFill>
                <a:srgbClr val="00000D"/>
              </a:solidFill>
              <a:latin typeface="Playfair Display"/>
            </a:endParaRPr>
          </a:p>
          <a:p>
            <a:pPr algn="ctr">
              <a:lnSpc>
                <a:spcPts val="1260"/>
              </a:lnSpc>
            </a:pPr>
            <a:r>
              <a:rPr lang="en-US" sz="1000" spc="9" dirty="0">
                <a:solidFill>
                  <a:srgbClr val="00000D"/>
                </a:solidFill>
                <a:latin typeface="Playfair Display"/>
              </a:rPr>
              <a:t>6 de </a:t>
            </a:r>
            <a:r>
              <a:rPr lang="en-US" sz="1000" spc="9" dirty="0" err="1">
                <a:solidFill>
                  <a:srgbClr val="00000D"/>
                </a:solidFill>
                <a:latin typeface="Playfair Display"/>
              </a:rPr>
              <a:t>septiembre</a:t>
            </a:r>
            <a:endParaRPr lang="en-US" sz="1000" spc="9" dirty="0">
              <a:solidFill>
                <a:srgbClr val="00000D"/>
              </a:solidFill>
              <a:latin typeface="Playfair Display"/>
            </a:endParaRPr>
          </a:p>
          <a:p>
            <a:pPr algn="ctr">
              <a:lnSpc>
                <a:spcPts val="1260"/>
              </a:lnSpc>
            </a:pPr>
            <a:r>
              <a:rPr lang="en-US" sz="1000" spc="9" dirty="0" err="1">
                <a:solidFill>
                  <a:srgbClr val="00000D"/>
                </a:solidFill>
                <a:latin typeface="Playfair Display"/>
              </a:rPr>
              <a:t>salud-digital.es</a:t>
            </a:r>
            <a:endParaRPr lang="en-US" sz="1000" spc="9" dirty="0">
              <a:solidFill>
                <a:srgbClr val="00000D"/>
              </a:solidFill>
              <a:latin typeface="Playfair Display"/>
            </a:endParaRPr>
          </a:p>
          <a:p>
            <a:pPr algn="ctr">
              <a:lnSpc>
                <a:spcPts val="3359"/>
              </a:lnSpc>
            </a:pPr>
            <a:endParaRPr lang="en-US" sz="199" spc="9" dirty="0">
              <a:solidFill>
                <a:srgbClr val="00000D"/>
              </a:solidFill>
              <a:latin typeface="Playfair Display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88025" y="886627"/>
            <a:ext cx="3669183" cy="2373453"/>
            <a:chOff x="0" y="0"/>
            <a:chExt cx="4892244" cy="316460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4892244" cy="2494498"/>
            </a:xfrm>
            <a:prstGeom prst="rect">
              <a:avLst/>
            </a:prstGeom>
            <a:solidFill>
              <a:srgbClr val="54545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25561" y="408960"/>
              <a:ext cx="3848100" cy="195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22072" y="2856628"/>
              <a:ext cx="3848100" cy="2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76962" y="4517325"/>
            <a:ext cx="2886075" cy="31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"/>
              </a:lnSpc>
            </a:pPr>
            <a:r>
              <a:rPr lang="en-US" sz="925" spc="46">
                <a:solidFill>
                  <a:srgbClr val="EEEEE8"/>
                </a:solidFill>
                <a:latin typeface="Lora"/>
              </a:rPr>
              <a:t>Confirma asistencia </a:t>
            </a:r>
          </a:p>
          <a:p>
            <a:pPr algn="ctr">
              <a:lnSpc>
                <a:spcPts val="1341"/>
              </a:lnSpc>
            </a:pPr>
            <a:r>
              <a:rPr lang="en-US" sz="925" spc="46">
                <a:solidFill>
                  <a:srgbClr val="EEEEE8"/>
                </a:solidFill>
                <a:latin typeface="Lora"/>
              </a:rPr>
              <a:t>al 923 823 923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0820" b="10820"/>
          <a:stretch>
            <a:fillRect/>
          </a:stretch>
        </p:blipFill>
        <p:spPr>
          <a:xfrm>
            <a:off x="100707" y="4359803"/>
            <a:ext cx="5040000" cy="6476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80270">
            <a:off x="255699" y="4454497"/>
            <a:ext cx="223755" cy="1630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3694">
            <a:off x="1187849" y="4377561"/>
            <a:ext cx="133302" cy="971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9850">
            <a:off x="1823513" y="4314080"/>
            <a:ext cx="125521" cy="91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37758">
            <a:off x="3064129" y="4420562"/>
            <a:ext cx="172666" cy="1257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80270">
            <a:off x="3919196" y="4209139"/>
            <a:ext cx="223755" cy="1630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80270">
            <a:off x="4494254" y="4360630"/>
            <a:ext cx="179784" cy="1309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 l="6122" r="6536"/>
          <a:stretch>
            <a:fillRect/>
          </a:stretch>
        </p:blipFill>
        <p:spPr>
          <a:xfrm>
            <a:off x="1572214" y="151958"/>
            <a:ext cx="1797692" cy="61747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226942" y="3060268"/>
            <a:ext cx="505853" cy="39962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875120" y="1231555"/>
            <a:ext cx="3289760" cy="1382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7"/>
              </a:lnSpc>
            </a:pPr>
            <a:r>
              <a:rPr lang="en-US" sz="2205">
                <a:solidFill>
                  <a:srgbClr val="FFFFFF"/>
                </a:solidFill>
                <a:latin typeface="Playfair Display"/>
              </a:rPr>
              <a:t>VIII Congreso Internacional Virtual de Salud Digital</a:t>
            </a:r>
          </a:p>
          <a:p>
            <a:pPr algn="ctr">
              <a:lnSpc>
                <a:spcPts val="1967"/>
              </a:lnSpc>
            </a:pPr>
            <a:r>
              <a:rPr lang="en-US" sz="1405">
                <a:solidFill>
                  <a:srgbClr val="FFFFFF"/>
                </a:solidFill>
                <a:latin typeface="Playfair Display"/>
              </a:rPr>
              <a:t>uik.eus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16836" y="992559"/>
            <a:ext cx="2011561" cy="20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Playfair Display"/>
              </a:rPr>
              <a:t>6-10 de septiembre de 2021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39281" y="3838143"/>
            <a:ext cx="1676488" cy="337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dirty="0">
                <a:solidFill>
                  <a:srgbClr val="545454"/>
                </a:solidFill>
                <a:latin typeface="Playfair Display"/>
              </a:rPr>
              <a:t>#ehealthdonostia2021 #SDBV</a:t>
            </a:r>
          </a:p>
          <a:p>
            <a:pPr>
              <a:lnSpc>
                <a:spcPts val="1294"/>
              </a:lnSpc>
            </a:pPr>
            <a:endParaRPr lang="en-US" sz="1000" dirty="0">
              <a:solidFill>
                <a:srgbClr val="545454"/>
              </a:solidFill>
              <a:latin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V="1">
            <a:off x="0" y="1085082"/>
            <a:ext cx="5042078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TextBox 6"/>
          <p:cNvSpPr txBox="1"/>
          <p:nvPr/>
        </p:nvSpPr>
        <p:spPr>
          <a:xfrm>
            <a:off x="419100" y="1691204"/>
            <a:ext cx="4343400" cy="2811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16,00-16,30h.Inauguración.</a:t>
            </a:r>
          </a:p>
          <a:p>
            <a:pPr marL="171450" indent="-171450">
              <a:lnSpc>
                <a:spcPts val="999"/>
              </a:lnSpc>
              <a:buFontTx/>
              <a:buChar char="-"/>
            </a:pPr>
            <a:r>
              <a:rPr lang="en-US" sz="700" dirty="0" err="1">
                <a:solidFill>
                  <a:srgbClr val="000000"/>
                </a:solidFill>
                <a:latin typeface="Arimo"/>
              </a:rPr>
              <a:t>Secretario</a:t>
            </a:r>
            <a:r>
              <a:rPr lang="en-US" sz="700" dirty="0">
                <a:solidFill>
                  <a:srgbClr val="000000"/>
                </a:solidFill>
                <a:latin typeface="Arimo"/>
              </a:rPr>
              <a:t> General de Salud Digital, </a:t>
            </a:r>
            <a:r>
              <a:rPr lang="en-US" sz="700" b="1" i="1" dirty="0">
                <a:solidFill>
                  <a:srgbClr val="000000"/>
                </a:solidFill>
                <a:latin typeface="Arimo"/>
              </a:rPr>
              <a:t>Alfredo González</a:t>
            </a:r>
          </a:p>
          <a:p>
            <a:pPr marL="628650" lvl="1" indent="-171450">
              <a:lnSpc>
                <a:spcPts val="999"/>
              </a:lnSpc>
              <a:buFontTx/>
              <a:buChar char="-"/>
            </a:pPr>
            <a:r>
              <a:rPr lang="en-US" sz="700" b="1" dirty="0">
                <a:solidFill>
                  <a:srgbClr val="000000"/>
                </a:solidFill>
                <a:latin typeface="Arimo"/>
              </a:rPr>
              <a:t>La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Digitalización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, un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elemento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dinamizador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 del Sistema Nacional de Salud.</a:t>
            </a:r>
          </a:p>
          <a:p>
            <a:pPr marL="171450" indent="-171450">
              <a:lnSpc>
                <a:spcPts val="999"/>
              </a:lnSpc>
              <a:buFontTx/>
              <a:buChar char="-"/>
            </a:pPr>
            <a:r>
              <a:rPr lang="en-US" sz="700" dirty="0" err="1">
                <a:solidFill>
                  <a:srgbClr val="000000"/>
                </a:solidFill>
                <a:latin typeface="Arimo"/>
              </a:rPr>
              <a:t>Presidente</a:t>
            </a:r>
            <a:r>
              <a:rPr lang="en-US" sz="700" dirty="0">
                <a:solidFill>
                  <a:srgbClr val="000000"/>
                </a:solidFill>
                <a:latin typeface="Arimo"/>
              </a:rPr>
              <a:t> de la </a:t>
            </a:r>
            <a:r>
              <a:rPr lang="en-US" sz="700" dirty="0" err="1">
                <a:solidFill>
                  <a:srgbClr val="000000"/>
                </a:solidFill>
                <a:latin typeface="Arimo"/>
              </a:rPr>
              <a:t>Asociación</a:t>
            </a:r>
            <a:r>
              <a:rPr lang="en-US" sz="700" dirty="0">
                <a:solidFill>
                  <a:srgbClr val="000000"/>
                </a:solidFill>
                <a:latin typeface="Arimo"/>
              </a:rPr>
              <a:t> Salud Digital, </a:t>
            </a:r>
            <a:r>
              <a:rPr lang="en-US" sz="700" b="1" i="1" dirty="0">
                <a:solidFill>
                  <a:srgbClr val="000000"/>
                </a:solidFill>
                <a:latin typeface="Arimo"/>
              </a:rPr>
              <a:t>Jaime del Barrio</a:t>
            </a:r>
          </a:p>
          <a:p>
            <a:pPr>
              <a:lnSpc>
                <a:spcPts val="999"/>
              </a:lnSpc>
            </a:pPr>
            <a:endParaRPr lang="en-US" sz="7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16,30 – 17,00h. </a:t>
            </a:r>
            <a:r>
              <a:rPr lang="en-US" sz="7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Value-based contracting (VBCs) </a:t>
            </a:r>
            <a:r>
              <a:rPr lang="en-US" sz="7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en</a:t>
            </a:r>
            <a:r>
              <a:rPr lang="en-US" sz="7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Healthcare &amp; Life Sciences </a:t>
            </a:r>
            <a:r>
              <a:rPr lang="en-US" sz="7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en</a:t>
            </a:r>
            <a:r>
              <a:rPr lang="en-US" sz="7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Europa. </a:t>
            </a:r>
          </a:p>
          <a:p>
            <a:pPr>
              <a:lnSpc>
                <a:spcPts val="999"/>
              </a:lnSpc>
            </a:pPr>
            <a:r>
              <a:rPr lang="en-US" sz="700" b="1" i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	Silvia Ondategui-Parra</a:t>
            </a:r>
            <a:r>
              <a:rPr lang="en-US" sz="7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Partner – Life Sciences Strategy </a:t>
            </a: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en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EY.</a:t>
            </a:r>
          </a:p>
          <a:p>
            <a:pPr>
              <a:lnSpc>
                <a:spcPts val="999"/>
              </a:lnSpc>
            </a:pPr>
            <a:endParaRPr lang="en-US" sz="7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17,00 – 19,00h. </a:t>
            </a:r>
            <a:r>
              <a:rPr lang="en-US" sz="7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Los </a:t>
            </a:r>
            <a:r>
              <a:rPr lang="en-US" sz="7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protagonistas</a:t>
            </a:r>
            <a:r>
              <a:rPr lang="en-US" sz="7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del </a:t>
            </a:r>
            <a:r>
              <a:rPr lang="en-US" sz="7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ecosistema</a:t>
            </a:r>
            <a:r>
              <a:rPr lang="en-US" sz="7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Salud Digital</a:t>
            </a:r>
          </a:p>
          <a:p>
            <a:pPr marL="171450" indent="-171450">
              <a:lnSpc>
                <a:spcPts val="999"/>
              </a:lnSpc>
              <a:buFontTx/>
              <a:buChar char="-"/>
            </a:pP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Servicio Regional de Salud. </a:t>
            </a:r>
            <a:r>
              <a:rPr lang="en-US" sz="700" i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José Antonio Alonso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DG de SIS de la </a:t>
            </a: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Comunidad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 Madrid.</a:t>
            </a:r>
          </a:p>
          <a:p>
            <a:pPr marL="171450" indent="-171450">
              <a:lnSpc>
                <a:spcPts val="999"/>
              </a:lnSpc>
              <a:buFontTx/>
              <a:buChar char="-"/>
            </a:pP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Atención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Primaria, </a:t>
            </a:r>
            <a:r>
              <a:rPr lang="en-US" sz="700" i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Mª Angeles Medina. </a:t>
            </a: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Presidenta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 </a:t>
            </a: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SoVaMFiC</a:t>
            </a:r>
            <a:endParaRPr lang="en-US" sz="7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171450" indent="-171450">
              <a:lnSpc>
                <a:spcPts val="999"/>
              </a:lnSpc>
              <a:buFontTx/>
              <a:buChar char="-"/>
            </a:pP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Atención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Especializada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José Soto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Presidente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 SEDISA. </a:t>
            </a:r>
            <a:endParaRPr lang="it-IT" sz="7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171450" indent="-171450">
              <a:lnSpc>
                <a:spcPts val="999"/>
              </a:lnSpc>
              <a:buFontTx/>
              <a:buChar char="-"/>
            </a:pP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Empresas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</a:t>
            </a:r>
          </a:p>
          <a:p>
            <a:pPr marL="628650" lvl="1" indent="-171450">
              <a:lnSpc>
                <a:spcPts val="999"/>
              </a:lnSpc>
              <a:buFont typeface="Arial" panose="020B0604020202020204" pitchFamily="34" charset="0"/>
              <a:buChar char="•"/>
            </a:pP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Empresas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biotecnológicas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n-US" sz="700" i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Ana Polanco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Presidenta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 ASEBIO</a:t>
            </a:r>
          </a:p>
          <a:p>
            <a:pPr marL="628650" lvl="1" indent="-171450">
              <a:lnSpc>
                <a:spcPts val="999"/>
              </a:lnSpc>
              <a:buFont typeface="Arial" panose="020B0604020202020204" pitchFamily="34" charset="0"/>
              <a:buChar char="•"/>
            </a:pP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Empresas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tecnológicas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n-US" sz="700" i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Elena Casas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Digital Transformation Lead Public Sector Western Europe at </a:t>
            </a: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Microsotf</a:t>
            </a:r>
            <a:endParaRPr lang="en-US" sz="7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171450" indent="-171450">
              <a:lnSpc>
                <a:spcPts val="999"/>
              </a:lnSpc>
              <a:buFontTx/>
              <a:buChar char="-"/>
            </a:pPr>
            <a:r>
              <a:rPr lang="en-US" sz="7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Pacientes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 </a:t>
            </a:r>
            <a:r>
              <a:rPr lang="en-US" sz="700" i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María Gálvez</a:t>
            </a:r>
            <a:r>
              <a:rPr lang="en-US" sz="7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DG de la Plataforma de Organizaciones de Pacientes</a:t>
            </a:r>
          </a:p>
          <a:p>
            <a:pPr>
              <a:lnSpc>
                <a:spcPts val="999"/>
              </a:lnSpc>
            </a:pPr>
            <a:endParaRPr lang="en-US" sz="7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999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19,00-19,20h.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Soluciones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tecnológicas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; con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casos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uso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nos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entendemos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mejor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 </a:t>
            </a:r>
          </a:p>
          <a:p>
            <a:pPr>
              <a:lnSpc>
                <a:spcPts val="999"/>
              </a:lnSpc>
            </a:pPr>
            <a:r>
              <a:rPr lang="en-US" sz="700" b="1" i="1" dirty="0">
                <a:solidFill>
                  <a:srgbClr val="000000"/>
                </a:solidFill>
                <a:latin typeface="Arimo"/>
              </a:rPr>
              <a:t>                                                         </a:t>
            </a:r>
            <a:r>
              <a:rPr lang="en-US" sz="700" b="1" i="1" dirty="0" err="1">
                <a:solidFill>
                  <a:srgbClr val="000000"/>
                </a:solidFill>
                <a:latin typeface="Arimo"/>
              </a:rPr>
              <a:t>Baltasar</a:t>
            </a:r>
            <a:r>
              <a:rPr lang="en-US" sz="700" b="1" i="1" dirty="0">
                <a:solidFill>
                  <a:srgbClr val="000000"/>
                </a:solidFill>
                <a:latin typeface="Arimo"/>
              </a:rPr>
              <a:t> Lobato. </a:t>
            </a:r>
            <a:r>
              <a:rPr lang="en-US" sz="7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Partner Advisory de Health &amp; Life Sciences </a:t>
            </a:r>
            <a:r>
              <a:rPr lang="en-US" sz="7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en</a:t>
            </a:r>
            <a:r>
              <a:rPr lang="en-US" sz="7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EY</a:t>
            </a:r>
            <a:endParaRPr lang="en-US" sz="700" i="1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endParaRPr lang="en-US" sz="7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999"/>
              </a:lnSpc>
            </a:pPr>
            <a:r>
              <a:rPr lang="en-US" sz="700" dirty="0">
                <a:solidFill>
                  <a:srgbClr val="000000"/>
                </a:solidFill>
                <a:latin typeface="Arimo"/>
              </a:rPr>
              <a:t>19,20-19,30h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700" b="1" dirty="0" err="1">
                <a:solidFill>
                  <a:srgbClr val="000000"/>
                </a:solidFill>
                <a:latin typeface="Arimo"/>
              </a:rPr>
              <a:t>Conclusiones</a:t>
            </a:r>
            <a:r>
              <a:rPr lang="en-US" sz="700" b="1" dirty="0">
                <a:solidFill>
                  <a:srgbClr val="000000"/>
                </a:solidFill>
                <a:latin typeface="Arimo"/>
              </a:rPr>
              <a:t> y Clausura</a:t>
            </a:r>
            <a:endParaRPr lang="en-US" sz="7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BDBE2C4-EE80-4D27-933A-9AD28E300F19}"/>
              </a:ext>
            </a:extLst>
          </p:cNvPr>
          <p:cNvSpPr txBox="1"/>
          <p:nvPr/>
        </p:nvSpPr>
        <p:spPr>
          <a:xfrm>
            <a:off x="76200" y="1180993"/>
            <a:ext cx="47244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1000" dirty="0">
                <a:solidFill>
                  <a:srgbClr val="000000"/>
                </a:solidFill>
                <a:latin typeface="Arimo"/>
              </a:rPr>
              <a:t>VI Jornada </a:t>
            </a:r>
            <a:r>
              <a:rPr lang="en-US" sz="1000" dirty="0" err="1">
                <a:solidFill>
                  <a:srgbClr val="000000"/>
                </a:solidFill>
                <a:latin typeface="Arimo"/>
              </a:rPr>
              <a:t>Asociación</a:t>
            </a:r>
            <a:r>
              <a:rPr lang="en-US" sz="1000" dirty="0">
                <a:solidFill>
                  <a:srgbClr val="000000"/>
                </a:solidFill>
                <a:latin typeface="Arimo"/>
              </a:rPr>
              <a:t> Salud Digital</a:t>
            </a:r>
          </a:p>
          <a:p>
            <a:pPr algn="ctr">
              <a:lnSpc>
                <a:spcPts val="1399"/>
              </a:lnSpc>
            </a:pPr>
            <a:r>
              <a:rPr lang="en-US" sz="1000" b="1" dirty="0">
                <a:solidFill>
                  <a:srgbClr val="000000"/>
                </a:solidFill>
                <a:latin typeface="Arimo"/>
              </a:rPr>
              <a:t>Salud Digital </a:t>
            </a:r>
            <a:r>
              <a:rPr lang="en-US" sz="1000" b="1" dirty="0" err="1">
                <a:solidFill>
                  <a:srgbClr val="000000"/>
                </a:solidFill>
                <a:latin typeface="Arimo"/>
              </a:rPr>
              <a:t>Basada</a:t>
            </a:r>
            <a:r>
              <a:rPr lang="en-US" sz="10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1000" b="1" dirty="0">
                <a:solidFill>
                  <a:srgbClr val="000000"/>
                </a:solidFill>
                <a:latin typeface="Arimo"/>
              </a:rPr>
              <a:t> Valor (SDBV)</a:t>
            </a:r>
          </a:p>
          <a:p>
            <a:pPr algn="ctr">
              <a:lnSpc>
                <a:spcPts val="1399"/>
              </a:lnSpc>
            </a:pPr>
            <a:r>
              <a:rPr lang="en-US" sz="1000" b="1" i="1" dirty="0">
                <a:solidFill>
                  <a:srgbClr val="000000"/>
                </a:solidFill>
                <a:latin typeface="Arimo"/>
              </a:rPr>
              <a:t>Lunes, 6  de </a:t>
            </a:r>
            <a:r>
              <a:rPr lang="en-US" sz="1000" b="1" i="1" dirty="0" err="1">
                <a:solidFill>
                  <a:srgbClr val="000000"/>
                </a:solidFill>
                <a:latin typeface="Arimo"/>
              </a:rPr>
              <a:t>septiembre</a:t>
            </a:r>
            <a:r>
              <a:rPr lang="en-US" sz="1000" b="1" i="1" dirty="0">
                <a:solidFill>
                  <a:srgbClr val="000000"/>
                </a:solidFill>
                <a:latin typeface="Arimo"/>
              </a:rPr>
              <a:t> de 2021</a:t>
            </a:r>
            <a:endParaRPr lang="en-US" sz="10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6B74054-FA57-4294-97A4-136AE129DB56}"/>
              </a:ext>
            </a:extLst>
          </p:cNvPr>
          <p:cNvSpPr txBox="1"/>
          <p:nvPr/>
        </p:nvSpPr>
        <p:spPr>
          <a:xfrm>
            <a:off x="609600" y="4502999"/>
            <a:ext cx="3962400" cy="370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Formato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híbrido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: </a:t>
            </a:r>
          </a:p>
          <a:p>
            <a:pPr>
              <a:lnSpc>
                <a:spcPts val="999"/>
              </a:lnSpc>
            </a:pPr>
            <a:r>
              <a:rPr lang="en-US" sz="600" i="1" dirty="0">
                <a:solidFill>
                  <a:srgbClr val="000000"/>
                </a:solidFill>
                <a:latin typeface="Arimo"/>
              </a:rPr>
              <a:t>.-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Sede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física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EY, planta 20. c/Raimundo Fdez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Villavarde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65. </a:t>
            </a:r>
            <a:r>
              <a:rPr lang="en-US" sz="600" b="1" i="1" dirty="0">
                <a:solidFill>
                  <a:srgbClr val="000000"/>
                </a:solidFill>
                <a:latin typeface="Arimo"/>
              </a:rPr>
              <a:t>Madrid. 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Hasta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completar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aforo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(COVID19)</a:t>
            </a:r>
          </a:p>
          <a:p>
            <a:pPr>
              <a:lnSpc>
                <a:spcPts val="999"/>
              </a:lnSpc>
            </a:pPr>
            <a:r>
              <a:rPr lang="en-US" sz="600" i="1" dirty="0">
                <a:solidFill>
                  <a:srgbClr val="000000"/>
                </a:solidFill>
                <a:latin typeface="Arimo"/>
              </a:rPr>
              <a:t>- 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Retransmisión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directo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todos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los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registrados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. (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inscripción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gratuita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)</a:t>
            </a:r>
          </a:p>
        </p:txBody>
      </p:sp>
      <p:pic>
        <p:nvPicPr>
          <p:cNvPr id="7" name="Imagen 6" descr="Imagen en blanco y negro&#10;&#10;Descripción generada automáticamente">
            <a:extLst>
              <a:ext uri="{FF2B5EF4-FFF2-40B4-BE49-F238E27FC236}">
                <a16:creationId xmlns:a16="http://schemas.microsoft.com/office/drawing/2014/main" id="{2459B874-6BF2-1E4F-AEDF-47A8A1D03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4" b="60000"/>
          <a:stretch/>
        </p:blipFill>
        <p:spPr>
          <a:xfrm>
            <a:off x="0" y="0"/>
            <a:ext cx="5029200" cy="10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V="1">
            <a:off x="0" y="1107429"/>
            <a:ext cx="5042078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BDBE2C4-EE80-4D27-933A-9AD28E300F19}"/>
              </a:ext>
            </a:extLst>
          </p:cNvPr>
          <p:cNvSpPr txBox="1"/>
          <p:nvPr/>
        </p:nvSpPr>
        <p:spPr>
          <a:xfrm>
            <a:off x="152400" y="1313449"/>
            <a:ext cx="4724400" cy="166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1000" b="1" i="1" dirty="0">
                <a:solidFill>
                  <a:srgbClr val="000000"/>
                </a:solidFill>
                <a:latin typeface="Arimo"/>
              </a:rPr>
              <a:t>Martes, 7  de </a:t>
            </a:r>
            <a:r>
              <a:rPr lang="en-US" sz="1000" b="1" i="1" dirty="0" err="1">
                <a:solidFill>
                  <a:srgbClr val="000000"/>
                </a:solidFill>
                <a:latin typeface="Arimo"/>
              </a:rPr>
              <a:t>septiembre</a:t>
            </a:r>
            <a:r>
              <a:rPr lang="en-US" sz="1000" b="1" i="1" dirty="0">
                <a:solidFill>
                  <a:srgbClr val="000000"/>
                </a:solidFill>
                <a:latin typeface="Arimo"/>
              </a:rPr>
              <a:t> de 2021</a:t>
            </a:r>
            <a:endParaRPr lang="en-US" sz="10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6B74054-FA57-4294-97A4-136AE129DB56}"/>
              </a:ext>
            </a:extLst>
          </p:cNvPr>
          <p:cNvSpPr txBox="1"/>
          <p:nvPr/>
        </p:nvSpPr>
        <p:spPr>
          <a:xfrm>
            <a:off x="647700" y="4419600"/>
            <a:ext cx="3962400" cy="241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Formato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virtual </a:t>
            </a:r>
          </a:p>
          <a:p>
            <a:pPr>
              <a:lnSpc>
                <a:spcPts val="999"/>
              </a:lnSpc>
            </a:pPr>
            <a:r>
              <a:rPr lang="en-US" sz="600" i="1" dirty="0">
                <a:solidFill>
                  <a:srgbClr val="000000"/>
                </a:solidFill>
                <a:latin typeface="Arimo"/>
              </a:rPr>
              <a:t>- 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Retransmisión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desde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Barcelona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directo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todos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los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registrados</a:t>
            </a:r>
            <a:endParaRPr lang="en-US" sz="600" i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200" y="1909371"/>
            <a:ext cx="4742934" cy="21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16,30 a 18h. </a:t>
            </a:r>
            <a:r>
              <a:rPr lang="es-ES" sz="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Taller UOC. Salud Digital</a:t>
            </a:r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: </a:t>
            </a:r>
            <a:r>
              <a:rPr lang="es-ES" sz="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generando valor más allá de la tecnología</a:t>
            </a:r>
          </a:p>
          <a:p>
            <a:pPr>
              <a:lnSpc>
                <a:spcPct val="107000"/>
              </a:lnSpc>
            </a:pPr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Albert Barbera Lluis. 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eHealth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Center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UOC (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Unibersitat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Oberta Catalunya)</a:t>
            </a:r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ct val="107000"/>
              </a:lnSpc>
            </a:pP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Manuel 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Aramayones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Ruiz. 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Behavior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Design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Lab-eHealth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Center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UOC</a:t>
            </a:r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ct val="107000"/>
              </a:lnSpc>
            </a:pP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Joan Torrent-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Sellents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Estudis Economia i Empresa UOC </a:t>
            </a:r>
          </a:p>
          <a:p>
            <a:pPr>
              <a:lnSpc>
                <a:spcPct val="107000"/>
              </a:lnSpc>
            </a:pP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Francesc 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Saigí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i Rubio. Estudis Ciències de la Salut UOC</a:t>
            </a:r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 algn="just"/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18 a 19,30h. </a:t>
            </a:r>
            <a:r>
              <a:rPr lang="es-ES" sz="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Experiencias en Evaluación de Proyectos en Salud Digital. </a:t>
            </a:r>
          </a:p>
          <a:p>
            <a:pPr algn="just"/>
            <a:endParaRPr lang="es-ES" sz="800" b="1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Moderador: Jaume </a:t>
            </a:r>
            <a:r>
              <a:rPr lang="es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Raventos</a:t>
            </a:r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ASD</a:t>
            </a:r>
          </a:p>
          <a:p>
            <a:pPr algn="just"/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Meritxell 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Davins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Hospital Germans Trias y Pujol.</a:t>
            </a:r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Joan Sanchez de Toledo. Hospital Sant Joan de Deu.</a:t>
            </a:r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Eric </a:t>
            </a:r>
            <a:r>
              <a:rPr lang="ca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Sitjas</a:t>
            </a:r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Hospital del Mar</a:t>
            </a:r>
          </a:p>
          <a:p>
            <a:r>
              <a:rPr lang="ca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Antoni Grau. ITA Salud Mental</a:t>
            </a:r>
            <a:endParaRPr lang="es-ES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ES" sz="800" dirty="0">
              <a:effectLst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pic>
        <p:nvPicPr>
          <p:cNvPr id="7" name="Imagen 6" descr="Imagen en blanco y negro&#10;&#10;Descripción generada automáticamente">
            <a:extLst>
              <a:ext uri="{FF2B5EF4-FFF2-40B4-BE49-F238E27FC236}">
                <a16:creationId xmlns:a16="http://schemas.microsoft.com/office/drawing/2014/main" id="{DF18A303-3F2B-D446-AC9D-7B30F89A2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4" b="28182"/>
          <a:stretch/>
        </p:blipFill>
        <p:spPr>
          <a:xfrm>
            <a:off x="0" y="-20335"/>
            <a:ext cx="5029200" cy="11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2000"/>
          </a:blip>
          <a:srcRect/>
          <a:stretch>
            <a:fillRect/>
          </a:stretch>
        </p:blipFill>
        <p:spPr>
          <a:xfrm>
            <a:off x="-6439" y="14931"/>
            <a:ext cx="5042078" cy="11351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flipV="1">
            <a:off x="0" y="1107429"/>
            <a:ext cx="5042078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6B74054-FA57-4294-97A4-136AE129DB56}"/>
              </a:ext>
            </a:extLst>
          </p:cNvPr>
          <p:cNvSpPr txBox="1"/>
          <p:nvPr/>
        </p:nvSpPr>
        <p:spPr>
          <a:xfrm>
            <a:off x="609600" y="4343400"/>
            <a:ext cx="3962400" cy="241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Formato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virtual </a:t>
            </a:r>
          </a:p>
          <a:p>
            <a:pPr>
              <a:lnSpc>
                <a:spcPts val="999"/>
              </a:lnSpc>
            </a:pPr>
            <a:r>
              <a:rPr lang="en-US" sz="600" i="1" dirty="0">
                <a:solidFill>
                  <a:srgbClr val="000000"/>
                </a:solidFill>
                <a:latin typeface="Arimo"/>
              </a:rPr>
              <a:t>- 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Retransmisión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desde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Donostia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-San Sebastián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directo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todos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los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registrados</a:t>
            </a:r>
            <a:endParaRPr lang="en-US" sz="600" i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17588-C14E-CC4F-84AC-644B492B51C5}"/>
              </a:ext>
            </a:extLst>
          </p:cNvPr>
          <p:cNvSpPr txBox="1"/>
          <p:nvPr/>
        </p:nvSpPr>
        <p:spPr>
          <a:xfrm>
            <a:off x="76200" y="1229631"/>
            <a:ext cx="4724400" cy="166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Arimo"/>
              </a:rPr>
              <a:t>MIércoles</a:t>
            </a:r>
            <a:r>
              <a:rPr lang="en-US" sz="1000" b="1" i="1" dirty="0">
                <a:solidFill>
                  <a:srgbClr val="000000"/>
                </a:solidFill>
                <a:latin typeface="Arimo"/>
              </a:rPr>
              <a:t>, 8  de </a:t>
            </a:r>
            <a:r>
              <a:rPr lang="en-US" sz="1000" b="1" i="1" dirty="0" err="1">
                <a:solidFill>
                  <a:srgbClr val="000000"/>
                </a:solidFill>
                <a:latin typeface="Arimo"/>
              </a:rPr>
              <a:t>septiembre</a:t>
            </a:r>
            <a:r>
              <a:rPr lang="en-US" sz="1000" b="1" i="1" dirty="0">
                <a:solidFill>
                  <a:srgbClr val="000000"/>
                </a:solidFill>
                <a:latin typeface="Arimo"/>
              </a:rPr>
              <a:t> de 2021</a:t>
            </a:r>
            <a:endParaRPr lang="en-US" sz="10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EAFED0-0D08-E448-8403-C13A99ECAA9E}"/>
              </a:ext>
            </a:extLst>
          </p:cNvPr>
          <p:cNvSpPr/>
          <p:nvPr/>
        </p:nvSpPr>
        <p:spPr>
          <a:xfrm>
            <a:off x="609600" y="1957768"/>
            <a:ext cx="4038600" cy="190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16,30 a 17,00 h. </a:t>
            </a:r>
            <a:r>
              <a:rPr lang="es-ES" sz="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Tecnologías para generar valor en la experiencia del paciente</a:t>
            </a:r>
          </a:p>
          <a:p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Julio Jesús Sánchez. Telefónica</a:t>
            </a:r>
          </a:p>
          <a:p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Salvador Vera. </a:t>
            </a:r>
            <a:r>
              <a:rPr lang="es-ES" sz="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Mysphera</a:t>
            </a:r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17,00-17,30 h </a:t>
            </a:r>
            <a:r>
              <a:rPr lang="es-ES" sz="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Taller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17,30 a 18,00 h. </a:t>
            </a:r>
            <a:r>
              <a:rPr lang="es-ES" sz="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Taller</a:t>
            </a:r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18 a 19,30h. </a:t>
            </a:r>
            <a:r>
              <a:rPr lang="es-ES" sz="800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Mesa Redonda. Presentaciones breves</a:t>
            </a:r>
          </a:p>
          <a:p>
            <a:pPr algn="just"/>
            <a:endParaRPr lang="es-ES" sz="800" b="1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/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Moderador: Gonzalo López</a:t>
            </a:r>
          </a:p>
          <a:p>
            <a:pPr algn="just"/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ES" sz="800" dirty="0">
              <a:effectLst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2000"/>
          </a:blip>
          <a:srcRect/>
          <a:stretch>
            <a:fillRect/>
          </a:stretch>
        </p:blipFill>
        <p:spPr>
          <a:xfrm>
            <a:off x="-6439" y="14931"/>
            <a:ext cx="5042078" cy="11351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flipV="1">
            <a:off x="0" y="1107429"/>
            <a:ext cx="5042078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BDBE2C4-EE80-4D27-933A-9AD28E300F19}"/>
              </a:ext>
            </a:extLst>
          </p:cNvPr>
          <p:cNvSpPr txBox="1"/>
          <p:nvPr/>
        </p:nvSpPr>
        <p:spPr>
          <a:xfrm>
            <a:off x="76200" y="1229631"/>
            <a:ext cx="4724400" cy="166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1000" b="1" i="1" dirty="0">
                <a:solidFill>
                  <a:srgbClr val="000000"/>
                </a:solidFill>
                <a:latin typeface="Arimo"/>
              </a:rPr>
              <a:t>Jueves, 9  de </a:t>
            </a:r>
            <a:r>
              <a:rPr lang="en-US" sz="1000" b="1" i="1" dirty="0" err="1">
                <a:solidFill>
                  <a:srgbClr val="000000"/>
                </a:solidFill>
                <a:latin typeface="Arimo"/>
              </a:rPr>
              <a:t>septiembre</a:t>
            </a:r>
            <a:r>
              <a:rPr lang="en-US" sz="1000" b="1" i="1" dirty="0">
                <a:solidFill>
                  <a:srgbClr val="000000"/>
                </a:solidFill>
                <a:latin typeface="Arimo"/>
              </a:rPr>
              <a:t> de 2021</a:t>
            </a:r>
            <a:endParaRPr lang="en-US" sz="10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6B74054-FA57-4294-97A4-136AE129DB56}"/>
              </a:ext>
            </a:extLst>
          </p:cNvPr>
          <p:cNvSpPr txBox="1"/>
          <p:nvPr/>
        </p:nvSpPr>
        <p:spPr>
          <a:xfrm>
            <a:off x="647700" y="4419600"/>
            <a:ext cx="3962400" cy="370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Formato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híbrido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: </a:t>
            </a:r>
          </a:p>
          <a:p>
            <a:pPr>
              <a:lnSpc>
                <a:spcPts val="999"/>
              </a:lnSpc>
            </a:pPr>
            <a:r>
              <a:rPr lang="en-US" sz="600" i="1" dirty="0">
                <a:solidFill>
                  <a:srgbClr val="000000"/>
                </a:solidFill>
                <a:latin typeface="Arimo"/>
              </a:rPr>
              <a:t>.-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Sede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física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Donostia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-San Sebastián </a:t>
            </a:r>
          </a:p>
          <a:p>
            <a:pPr>
              <a:lnSpc>
                <a:spcPts val="999"/>
              </a:lnSpc>
            </a:pPr>
            <a:r>
              <a:rPr lang="en-US" sz="600" i="1" dirty="0">
                <a:solidFill>
                  <a:srgbClr val="000000"/>
                </a:solidFill>
                <a:latin typeface="Arimo"/>
              </a:rPr>
              <a:t>- 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Retransmisión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directo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todos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los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registrados</a:t>
            </a:r>
            <a:endParaRPr lang="en-US" sz="600" i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71F104E-E00A-A545-B68E-EBF4E537E39F}"/>
              </a:ext>
            </a:extLst>
          </p:cNvPr>
          <p:cNvSpPr txBox="1"/>
          <p:nvPr/>
        </p:nvSpPr>
        <p:spPr>
          <a:xfrm>
            <a:off x="533400" y="1746099"/>
            <a:ext cx="4419600" cy="2397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16,30 – 18,00h. 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La Salud Digital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Basada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en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Valor.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Experiencias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en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España</a:t>
            </a:r>
            <a:endParaRPr lang="en-US" sz="800" b="1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Moderador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: Roberto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Nuño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Deusto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Business School</a:t>
            </a:r>
          </a:p>
          <a:p>
            <a:endParaRPr lang="es-E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es-E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María Errea. Cartografía de la SDBV</a:t>
            </a:r>
          </a:p>
          <a:p>
            <a:r>
              <a:rPr lang="es-E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Olga Merino. OSI EEC-Osakidetza</a:t>
            </a:r>
          </a:p>
          <a:p>
            <a:r>
              <a:rPr lang="es-E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Oriol Fuertes. QIDA</a:t>
            </a: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18,00 – 19,30h.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Experiencias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internacionales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 SDVB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Moderadora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Ane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Fullaondo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Kronikgune</a:t>
            </a: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lvl="0"/>
            <a:r>
              <a:rPr lang="es-E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Aratz</a:t>
            </a:r>
            <a:r>
              <a:rPr lang="es-E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s-E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Setién</a:t>
            </a:r>
            <a:r>
              <a:rPr lang="es-E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s-E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Everis</a:t>
            </a:r>
            <a:endParaRPr lang="es-E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lvl="0"/>
            <a:r>
              <a:rPr lang="es-E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Jordi </a:t>
            </a:r>
            <a:r>
              <a:rPr lang="es-E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Piera</a:t>
            </a:r>
            <a:r>
              <a:rPr lang="es-E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s-E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Catsalut</a:t>
            </a:r>
            <a:endParaRPr lang="es-E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95256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2000"/>
          </a:blip>
          <a:srcRect/>
          <a:stretch>
            <a:fillRect/>
          </a:stretch>
        </p:blipFill>
        <p:spPr>
          <a:xfrm>
            <a:off x="-6439" y="14931"/>
            <a:ext cx="5042078" cy="11351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flipV="1">
            <a:off x="0" y="1107429"/>
            <a:ext cx="5042078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BDBE2C4-EE80-4D27-933A-9AD28E300F19}"/>
              </a:ext>
            </a:extLst>
          </p:cNvPr>
          <p:cNvSpPr txBox="1"/>
          <p:nvPr/>
        </p:nvSpPr>
        <p:spPr>
          <a:xfrm>
            <a:off x="76200" y="1229631"/>
            <a:ext cx="4724400" cy="166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1000" b="1" i="1" dirty="0">
                <a:solidFill>
                  <a:srgbClr val="000000"/>
                </a:solidFill>
                <a:latin typeface="Arimo"/>
              </a:rPr>
              <a:t>Viernes, 10 de </a:t>
            </a:r>
            <a:r>
              <a:rPr lang="en-US" sz="1000" b="1" i="1" dirty="0" err="1">
                <a:solidFill>
                  <a:srgbClr val="000000"/>
                </a:solidFill>
                <a:latin typeface="Arimo"/>
              </a:rPr>
              <a:t>septiembre</a:t>
            </a:r>
            <a:r>
              <a:rPr lang="en-US" sz="1000" b="1" i="1" dirty="0">
                <a:solidFill>
                  <a:srgbClr val="000000"/>
                </a:solidFill>
                <a:latin typeface="Arimo"/>
              </a:rPr>
              <a:t> de 2021</a:t>
            </a:r>
            <a:endParaRPr lang="en-US" sz="10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6B74054-FA57-4294-97A4-136AE129DB56}"/>
              </a:ext>
            </a:extLst>
          </p:cNvPr>
          <p:cNvSpPr txBox="1"/>
          <p:nvPr/>
        </p:nvSpPr>
        <p:spPr>
          <a:xfrm>
            <a:off x="609600" y="4417919"/>
            <a:ext cx="3962400" cy="370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Formato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híbrido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: </a:t>
            </a:r>
          </a:p>
          <a:p>
            <a:pPr>
              <a:lnSpc>
                <a:spcPts val="999"/>
              </a:lnSpc>
            </a:pPr>
            <a:r>
              <a:rPr lang="en-US" sz="600" i="1" dirty="0">
                <a:solidFill>
                  <a:srgbClr val="000000"/>
                </a:solidFill>
                <a:latin typeface="Arimo"/>
              </a:rPr>
              <a:t>.-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Sede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física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el Palacio Miramar de </a:t>
            </a:r>
            <a:r>
              <a:rPr lang="en-US" sz="600" b="1" i="1" dirty="0" err="1">
                <a:solidFill>
                  <a:srgbClr val="000000"/>
                </a:solidFill>
                <a:latin typeface="Arimo"/>
              </a:rPr>
              <a:t>Donostia</a:t>
            </a:r>
            <a:r>
              <a:rPr lang="en-US" sz="600" b="1" i="1" dirty="0">
                <a:solidFill>
                  <a:srgbClr val="000000"/>
                </a:solidFill>
                <a:latin typeface="Arimo"/>
              </a:rPr>
              <a:t>-San Sebastián </a:t>
            </a:r>
          </a:p>
          <a:p>
            <a:pPr>
              <a:lnSpc>
                <a:spcPts val="999"/>
              </a:lnSpc>
            </a:pPr>
            <a:r>
              <a:rPr lang="en-US" sz="600" i="1" dirty="0">
                <a:solidFill>
                  <a:srgbClr val="000000"/>
                </a:solidFill>
                <a:latin typeface="Arimo"/>
              </a:rPr>
              <a:t>- 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Retransmisión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directo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a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todos</a:t>
            </a:r>
            <a:r>
              <a:rPr lang="en-US" sz="600" i="1" dirty="0">
                <a:solidFill>
                  <a:srgbClr val="000000"/>
                </a:solidFill>
                <a:latin typeface="Arimo"/>
              </a:rPr>
              <a:t> los </a:t>
            </a:r>
            <a:r>
              <a:rPr lang="en-US" sz="600" i="1" dirty="0" err="1">
                <a:solidFill>
                  <a:srgbClr val="000000"/>
                </a:solidFill>
                <a:latin typeface="Arimo"/>
              </a:rPr>
              <a:t>registrados</a:t>
            </a:r>
            <a:endParaRPr lang="en-US" sz="600" i="1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71F104E-E00A-A545-B68E-EBF4E537E39F}"/>
              </a:ext>
            </a:extLst>
          </p:cNvPr>
          <p:cNvSpPr txBox="1"/>
          <p:nvPr/>
        </p:nvSpPr>
        <p:spPr>
          <a:xfrm>
            <a:off x="457200" y="1704191"/>
            <a:ext cx="4495800" cy="2427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/>
              </a:rPr>
              <a:t>9:00-10:30 h. </a:t>
            </a:r>
            <a:r>
              <a:rPr lang="en-US" sz="800" b="1" dirty="0">
                <a:solidFill>
                  <a:srgbClr val="000000"/>
                </a:solidFill>
                <a:latin typeface="Arimo"/>
              </a:rPr>
              <a:t>Health 2.0 Basque</a:t>
            </a: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Juan Carlos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Santamaría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Gonzalo López, Blanca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Usoz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11,00 – 12,00h.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Competencias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digitales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 los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profesionales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sanitarios</a:t>
            </a: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Vicenç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Martinez. Director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Ordenación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profesional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Ministerio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Sanidad</a:t>
            </a: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Marisa Merino. Fundación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Signo</a:t>
            </a: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Francesc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García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Cuyas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Hospital San Joan de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Deu</a:t>
            </a: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12,00 – 13,00h. 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El valor: una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apuesta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futuro</a:t>
            </a: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Moderadores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: Jaime del Barrio y Marisa Merino</a:t>
            </a: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Francisco José Ponce. Director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Gerente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Servicio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Murciano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 Salud</a:t>
            </a: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Rosa Perez.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Directora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Gerente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Osakidetza</a:t>
            </a:r>
          </a:p>
          <a:p>
            <a:pPr>
              <a:lnSpc>
                <a:spcPts val="999"/>
              </a:lnSpc>
            </a:pPr>
            <a:endParaRPr lang="en-US" sz="800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13,00-13:30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Resumen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del </a:t>
            </a:r>
            <a:r>
              <a:rPr lang="en-US" sz="800" b="1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congreso</a:t>
            </a:r>
            <a:endParaRPr lang="en-US" sz="800" b="1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Javier de Miguel. Iceberg Visual Consulting</a:t>
            </a:r>
          </a:p>
          <a:p>
            <a:pPr>
              <a:lnSpc>
                <a:spcPts val="999"/>
              </a:lnSpc>
            </a:pPr>
            <a:endParaRPr lang="en-US" sz="800" b="1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ts val="999"/>
              </a:lnSpc>
            </a:pP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13:30 </a:t>
            </a:r>
            <a:r>
              <a:rPr lang="en-US" sz="800" b="1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Clausura. </a:t>
            </a:r>
          </a:p>
          <a:p>
            <a:pPr>
              <a:lnSpc>
                <a:spcPts val="999"/>
              </a:lnSpc>
            </a:pP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Gotzone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Sagardui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Consejera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Salud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del </a:t>
            </a:r>
            <a:r>
              <a:rPr lang="en-US" sz="800" dirty="0" err="1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Gobierno</a:t>
            </a:r>
            <a:r>
              <a:rPr lang="en-US" sz="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Vasco</a:t>
            </a:r>
          </a:p>
          <a:p>
            <a:pPr>
              <a:lnSpc>
                <a:spcPts val="999"/>
              </a:lnSpc>
            </a:pPr>
            <a:endParaRPr lang="en-US" sz="800" b="1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2000"/>
          </a:blip>
          <a:srcRect/>
          <a:stretch>
            <a:fillRect/>
          </a:stretch>
        </p:blipFill>
        <p:spPr>
          <a:xfrm>
            <a:off x="-6439" y="14931"/>
            <a:ext cx="5042078" cy="11351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flipV="1">
            <a:off x="0" y="1107429"/>
            <a:ext cx="5042078" cy="457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B2D88295-EC26-A248-88D6-2E9FA710E050}"/>
              </a:ext>
            </a:extLst>
          </p:cNvPr>
          <p:cNvSpPr txBox="1"/>
          <p:nvPr/>
        </p:nvSpPr>
        <p:spPr>
          <a:xfrm>
            <a:off x="22654" y="1460725"/>
            <a:ext cx="4724400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1000" b="1" i="1" dirty="0" err="1">
                <a:solidFill>
                  <a:srgbClr val="000000"/>
                </a:solidFill>
                <a:latin typeface="Arimo"/>
              </a:rPr>
              <a:t>Envío</a:t>
            </a:r>
            <a:r>
              <a:rPr lang="en-US" sz="1000" b="1" i="1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1000" b="1" i="1" dirty="0" err="1">
                <a:solidFill>
                  <a:srgbClr val="000000"/>
                </a:solidFill>
                <a:latin typeface="Arimo"/>
              </a:rPr>
              <a:t>comunicaciones</a:t>
            </a:r>
            <a:endParaRPr lang="en-US" sz="10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0104" y="2133600"/>
            <a:ext cx="4276592" cy="2203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800" dirty="0">
                <a:solidFill>
                  <a:srgbClr val="40404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 remitirá un resumen del trabajo a </a:t>
            </a:r>
            <a:r>
              <a:rPr lang="es-ES" sz="800" dirty="0">
                <a:solidFill>
                  <a:srgbClr val="40404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4"/>
              </a:rPr>
              <a:t>ehealthdonostia@gmail.com</a:t>
            </a:r>
            <a:r>
              <a:rPr lang="es-ES" sz="800" dirty="0">
                <a:solidFill>
                  <a:srgbClr val="40404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antes del 15 de agosto de 2021.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s-ES" sz="800" dirty="0">
              <a:solidFill>
                <a:srgbClr val="40404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800" dirty="0">
                <a:solidFill>
                  <a:srgbClr val="40404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La extensión máxima no debe superar las 300 palabras haciendo constar los autores, lugar de trabajo y e-mail de contacto.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s-ES" sz="800" dirty="0">
              <a:solidFill>
                <a:srgbClr val="40404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800" dirty="0">
                <a:solidFill>
                  <a:srgbClr val="40404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La aceptación o el rechazo de los trabajos se notificará por e-mail a los autores, desde la secretaría técnica.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s-ES" sz="800" dirty="0">
              <a:solidFill>
                <a:srgbClr val="40404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800" dirty="0">
                <a:solidFill>
                  <a:srgbClr val="40404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Los trabajos aceptados se expondrán el miércoles 8 de septiembre a partir de las 18 horas de forma virtual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s-ES" sz="800" dirty="0">
              <a:solidFill>
                <a:srgbClr val="40404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800" dirty="0">
                <a:solidFill>
                  <a:srgbClr val="40404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Para </a:t>
            </a:r>
            <a:r>
              <a:rPr lang="es-ES" sz="800" b="1" dirty="0">
                <a:solidFill>
                  <a:srgbClr val="40404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presentar una comunicación es requisito imprescindible estar inscrito en el congreso como asistente.</a:t>
            </a:r>
            <a:endParaRPr lang="es-ES" sz="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 </a:t>
            </a:r>
            <a:endParaRPr lang="es-ES" sz="800" dirty="0">
              <a:effectLst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99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792</Words>
  <Application>Microsoft Macintosh PowerPoint</Application>
  <PresentationFormat>Personalizado</PresentationFormat>
  <Paragraphs>127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Arimo</vt:lpstr>
      <vt:lpstr>Arial</vt:lpstr>
      <vt:lpstr>Lora</vt:lpstr>
      <vt:lpstr>Open Sans</vt:lpstr>
      <vt:lpstr>Playfair Display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VIII Congreso Salud Digital</dc:title>
  <dc:creator>Jaime Del Barrio Seoane</dc:creator>
  <cp:lastModifiedBy>Microsoft Office User</cp:lastModifiedBy>
  <cp:revision>135</cp:revision>
  <dcterms:created xsi:type="dcterms:W3CDTF">2006-08-16T00:00:00Z</dcterms:created>
  <dcterms:modified xsi:type="dcterms:W3CDTF">2021-07-03T07:09:17Z</dcterms:modified>
  <dc:identifier>DAEYY4agDmg</dc:identifier>
</cp:coreProperties>
</file>